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7" r:id="rId5"/>
    <p:sldId id="269" r:id="rId6"/>
    <p:sldId id="268" r:id="rId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CABA"/>
    <a:srgbClr val="5EC9B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852" y="-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0"/>
    <c:plotArea>
      <c:layout>
        <c:manualLayout>
          <c:layoutTarget val="inner"/>
          <c:xMode val="edge"/>
          <c:yMode val="edge"/>
          <c:x val="0.39473542538898265"/>
          <c:y val="0.11762941924417969"/>
          <c:w val="0.60526457461101735"/>
          <c:h val="0.8534594441114823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на 01.07.2022 г.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mtClean="0"/>
                      <a:t>47,1%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1170705427425232E-3"/>
                  <c:y val="9.3476719171695548E-17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41,0%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0780470284950153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44,7%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0780470284950153E-3"/>
                  <c:y val="-4.6738359585847774E-17"/>
                </c:manualLayout>
              </c:layout>
              <c:tx>
                <c:rich>
                  <a:bodyPr/>
                  <a:lstStyle/>
                  <a:p>
                    <a:r>
                      <a:rPr lang="ru-RU" smtClean="0"/>
                      <a:t>50,8%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390235142475077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/>
                      <a:t>45,3%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Безвозмездные поступления</c:v>
                </c:pt>
                <c:pt idx="1">
                  <c:v>Земельный налог</c:v>
                </c:pt>
                <c:pt idx="2">
                  <c:v>НДФЛ</c:v>
                </c:pt>
                <c:pt idx="3">
                  <c:v>УСНО</c:v>
                </c:pt>
                <c:pt idx="4">
                  <c:v>Налоговые и 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3585.5</c:v>
                </c:pt>
                <c:pt idx="1">
                  <c:v>749.5</c:v>
                </c:pt>
                <c:pt idx="2">
                  <c:v>934.4</c:v>
                </c:pt>
                <c:pt idx="3">
                  <c:v>995.3</c:v>
                </c:pt>
                <c:pt idx="4">
                  <c:v>3506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на 2022 г.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Безвозмездные поступления</c:v>
                </c:pt>
                <c:pt idx="1">
                  <c:v>Земельный налог</c:v>
                </c:pt>
                <c:pt idx="2">
                  <c:v>НДФЛ</c:v>
                </c:pt>
                <c:pt idx="3">
                  <c:v>УСНО</c:v>
                </c:pt>
                <c:pt idx="4">
                  <c:v>Налоговые и неналоговые доходы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7610</c:v>
                </c:pt>
                <c:pt idx="1">
                  <c:v>1828.1</c:v>
                </c:pt>
                <c:pt idx="2">
                  <c:v>2088.1</c:v>
                </c:pt>
                <c:pt idx="3">
                  <c:v>1958.6</c:v>
                </c:pt>
                <c:pt idx="4">
                  <c:v>7734.7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2"/>
        <c:axId val="74275456"/>
        <c:axId val="74285440"/>
      </c:barChart>
      <c:catAx>
        <c:axId val="74275456"/>
        <c:scaling>
          <c:orientation val="minMax"/>
        </c:scaling>
        <c:delete val="0"/>
        <c:axPos val="l"/>
        <c:majorTickMark val="out"/>
        <c:minorTickMark val="none"/>
        <c:tickLblPos val="nextTo"/>
        <c:txPr>
          <a:bodyPr rot="0" vert="horz"/>
          <a:lstStyle/>
          <a:p>
            <a:pPr>
              <a:defRPr sz="20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4285440"/>
        <c:crosses val="autoZero"/>
        <c:auto val="1"/>
        <c:lblAlgn val="ctr"/>
        <c:lblOffset val="100"/>
        <c:tickMarkSkip val="1"/>
        <c:noMultiLvlLbl val="0"/>
      </c:catAx>
      <c:valAx>
        <c:axId val="74285440"/>
        <c:scaling>
          <c:orientation val="minMax"/>
        </c:scaling>
        <c:delete val="1"/>
        <c:axPos val="b"/>
        <c:numFmt formatCode="#,##0.0" sourceLinked="1"/>
        <c:majorTickMark val="out"/>
        <c:minorTickMark val="none"/>
        <c:tickLblPos val="nextTo"/>
        <c:crossAx val="74275456"/>
        <c:crosses val="autoZero"/>
        <c:crossBetween val="between"/>
      </c:valAx>
    </c:plotArea>
    <c:legend>
      <c:legendPos val="t"/>
      <c:layout/>
      <c:overlay val="0"/>
      <c:txPr>
        <a:bodyPr/>
        <a:lstStyle/>
        <a:p>
          <a:pPr>
            <a:defRPr sz="2000"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всего –</a:t>
            </a:r>
          </a:p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15 344,7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c:rich>
      </c:tx>
      <c:layout>
        <c:manualLayout>
          <c:xMode val="edge"/>
          <c:yMode val="edge"/>
          <c:x val="0.50955905511811028"/>
          <c:y val="4.0992324278865365E-2"/>
        </c:manualLayout>
      </c:layout>
      <c:overlay val="0"/>
    </c:title>
    <c:autoTitleDeleted val="0"/>
    <c:view3D>
      <c:rotX val="30"/>
      <c:rotY val="1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188027479821326E-2"/>
          <c:y val="0.31817867915980685"/>
          <c:w val="0.90365905060899387"/>
          <c:h val="0.64309056053390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всего</c:v>
                </c:pt>
              </c:strCache>
            </c:strRef>
          </c:tx>
          <c:dPt>
            <c:idx val="0"/>
            <c:bubble3D val="0"/>
            <c:spPr>
              <a:solidFill>
                <a:srgbClr val="8CA470"/>
              </a:solidFill>
            </c:spPr>
          </c:dPt>
          <c:dPt>
            <c:idx val="1"/>
            <c:bubble3D val="0"/>
            <c:spPr>
              <a:solidFill>
                <a:schemeClr val="accent2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4331613720698705E-2"/>
                  <c:y val="-0.12294597717374824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6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txPr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8253.2000000000007</c:v>
                </c:pt>
                <c:pt idx="1">
                  <c:v>7091.5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1303557855410599"/>
          <c:w val="1"/>
          <c:h val="0.6383055983347842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01.07.2021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ДОХОДЫ ВСЕГО</c:v>
                </c:pt>
                <c:pt idx="1">
                  <c:v>Налоговые и неналоговые доходы</c:v>
                </c:pt>
                <c:pt idx="2">
                  <c:v>НДФЛ</c:v>
                </c:pt>
                <c:pt idx="3">
                  <c:v>УСНО</c:v>
                </c:pt>
                <c:pt idx="4">
                  <c:v>Земельный налог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6484.8</c:v>
                </c:pt>
                <c:pt idx="1">
                  <c:v>3808</c:v>
                </c:pt>
                <c:pt idx="2">
                  <c:v>861.9</c:v>
                </c:pt>
                <c:pt idx="3">
                  <c:v>801.5</c:v>
                </c:pt>
                <c:pt idx="4">
                  <c:v>766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01.07.2022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satMod val="103000"/>
                    <a:lumMod val="102000"/>
                    <a:tint val="94000"/>
                  </a:schemeClr>
                </a:gs>
                <a:gs pos="50000">
                  <a:schemeClr val="accent6">
                    <a:satMod val="110000"/>
                    <a:lumMod val="100000"/>
                    <a:shade val="100000"/>
                  </a:schemeClr>
                </a:gs>
                <a:gs pos="100000">
                  <a:schemeClr val="accent6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dLbls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ДОХОДЫ ВСЕГО</c:v>
                </c:pt>
                <c:pt idx="1">
                  <c:v>Налоговые и неналоговые доходы</c:v>
                </c:pt>
                <c:pt idx="2">
                  <c:v>НДФЛ</c:v>
                </c:pt>
                <c:pt idx="3">
                  <c:v>УСНО</c:v>
                </c:pt>
                <c:pt idx="4">
                  <c:v>Земельный налог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7091.5</c:v>
                </c:pt>
                <c:pt idx="1">
                  <c:v>3506</c:v>
                </c:pt>
                <c:pt idx="2">
                  <c:v>934.4</c:v>
                </c:pt>
                <c:pt idx="3">
                  <c:v>995.3</c:v>
                </c:pt>
                <c:pt idx="4">
                  <c:v>749.5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72"/>
        <c:axId val="76100352"/>
        <c:axId val="76101888"/>
      </c:barChart>
      <c:catAx>
        <c:axId val="76100352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76101888"/>
        <c:crosses val="autoZero"/>
        <c:auto val="1"/>
        <c:lblAlgn val="ctr"/>
        <c:lblOffset val="100"/>
        <c:noMultiLvlLbl val="0"/>
      </c:catAx>
      <c:valAx>
        <c:axId val="76101888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761003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1770466016308598"/>
          <c:y val="0.18124540542258008"/>
          <c:w val="0.28229533983691396"/>
          <c:h val="6.1814288575490456E-2"/>
        </c:manualLayout>
      </c:layout>
      <c:overlay val="0"/>
      <c:txPr>
        <a:bodyPr/>
        <a:lstStyle/>
        <a:p>
          <a:pPr>
            <a:defRPr b="1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4"/>
    </mc:Choice>
    <mc:Fallback>
      <c:style val="24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1 </a:t>
            </a:r>
            <a:r>
              <a:rPr lang="ru-RU" dirty="0" smtClean="0"/>
              <a:t>полугодие </a:t>
            </a:r>
            <a:r>
              <a:rPr lang="ru-RU" dirty="0"/>
              <a:t>2022 года</a:t>
            </a:r>
          </a:p>
        </c:rich>
      </c:tx>
      <c:layout>
        <c:manualLayout>
          <c:xMode val="edge"/>
          <c:yMode val="edge"/>
          <c:x val="0.27992717184092264"/>
          <c:y val="0"/>
        </c:manualLayout>
      </c:layout>
      <c:overlay val="0"/>
    </c:title>
    <c:autoTitleDeleted val="0"/>
    <c:view3D>
      <c:rotX val="30"/>
      <c:rotY val="33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110658140013835E-2"/>
          <c:y val="0.14493392070484581"/>
          <c:w val="0.93330279298927477"/>
          <c:h val="0.66013898042480368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4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-0.17768539397043842"/>
                  <c:y val="-0.308428781204111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143078431476107E-2"/>
                  <c:y val="2.3964725609488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Фактические расходы</c:v>
                </c:pt>
                <c:pt idx="1">
                  <c:v>Профицит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7025.3</c:v>
                </c:pt>
                <c:pt idx="1">
                  <c:v>66.2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0"/>
          <c:y val="0.82721789524502154"/>
          <c:w val="0.50838401754265516"/>
          <c:h val="0.161639352997059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/>
              <a:t>1 </a:t>
            </a:r>
            <a:r>
              <a:rPr lang="ru-RU" dirty="0" smtClean="0"/>
              <a:t>полугодие </a:t>
            </a:r>
            <a:r>
              <a:rPr lang="ru-RU" dirty="0"/>
              <a:t>2021 года</a:t>
            </a:r>
          </a:p>
        </c:rich>
      </c:tx>
      <c:layout>
        <c:manualLayout>
          <c:xMode val="edge"/>
          <c:yMode val="edge"/>
          <c:x val="0.28300099079097485"/>
          <c:y val="9.9740674246957903E-3"/>
        </c:manualLayout>
      </c:layout>
      <c:overlay val="0"/>
    </c:title>
    <c:autoTitleDeleted val="0"/>
    <c:view3D>
      <c:rotX val="30"/>
      <c:rotY val="33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83888699243022E-3"/>
          <c:y val="0.11821980527164849"/>
          <c:w val="0.98150619398269123"/>
          <c:h val="0.708411287634707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3"/>
          <c:dPt>
            <c:idx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</c:dPt>
          <c:dLbls>
            <c:dLbl>
              <c:idx val="0"/>
              <c:layout>
                <c:manualLayout>
                  <c:x val="-0.22455553717243126"/>
                  <c:y val="-0.2785597341924120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8.3767814354444286E-3"/>
                  <c:y val="2.9655179996575681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sz="2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Фактические расходы</c:v>
                </c:pt>
                <c:pt idx="1">
                  <c:v>Профицит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5501.6</c:v>
                </c:pt>
                <c:pt idx="1">
                  <c:v>983.4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4.9999935030425255E-2"/>
          <c:y val="0.80160037773580717"/>
          <c:w val="0.62771242560442275"/>
          <c:h val="0.177235307188090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B68420-FE16-448E-91C2-377105E30BB4}" type="doc">
      <dgm:prSet loTypeId="urn:microsoft.com/office/officeart/2008/layout/IncreasingCircleProcess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5B7400D-A05B-44AF-ADA3-FE28B4210EB5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План на 2022 год</a:t>
          </a:r>
        </a:p>
      </dgm:t>
    </dgm:pt>
    <dgm:pt modelId="{C7787F48-620F-4798-AD01-ED365D23E270}" type="parTrans" cxnId="{7D3A4B49-5098-4FF1-9065-2923455DC03A}">
      <dgm:prSet/>
      <dgm:spPr/>
      <dgm:t>
        <a:bodyPr/>
        <a:lstStyle/>
        <a:p>
          <a:endParaRPr lang="ru-RU"/>
        </a:p>
      </dgm:t>
    </dgm:pt>
    <dgm:pt modelId="{22F3AAA5-8D45-44B2-B7F0-4240F0391128}" type="sibTrans" cxnId="{7D3A4B49-5098-4FF1-9065-2923455DC03A}">
      <dgm:prSet/>
      <dgm:spPr/>
      <dgm:t>
        <a:bodyPr/>
        <a:lstStyle/>
        <a:p>
          <a:endParaRPr lang="ru-RU"/>
        </a:p>
      </dgm:t>
    </dgm:pt>
    <dgm:pt modelId="{A2494B4D-0773-4837-B04A-6157138ECFBC}">
      <dgm:prSet phldrT="[Текст]"/>
      <dgm:spPr/>
      <dgm:t>
        <a:bodyPr/>
        <a:lstStyle/>
        <a:p>
          <a:r>
            <a:rPr lang="ru-RU" b="1" dirty="0" smtClean="0"/>
            <a:t>17 339,6 млн.руб.</a:t>
          </a:r>
          <a:endParaRPr lang="ru-RU" dirty="0"/>
        </a:p>
      </dgm:t>
    </dgm:pt>
    <dgm:pt modelId="{04B89974-5440-4BDB-AFE0-98DF6C6A61CD}" type="parTrans" cxnId="{6BFFB600-8FD9-4924-9048-010CD0E13CD5}">
      <dgm:prSet/>
      <dgm:spPr/>
      <dgm:t>
        <a:bodyPr/>
        <a:lstStyle/>
        <a:p>
          <a:endParaRPr lang="ru-RU"/>
        </a:p>
      </dgm:t>
    </dgm:pt>
    <dgm:pt modelId="{168D6F45-7DC9-4C19-9BE7-20A2FBBBAF01}" type="sibTrans" cxnId="{6BFFB600-8FD9-4924-9048-010CD0E13CD5}">
      <dgm:prSet/>
      <dgm:spPr/>
      <dgm:t>
        <a:bodyPr/>
        <a:lstStyle/>
        <a:p>
          <a:endParaRPr lang="ru-RU"/>
        </a:p>
      </dgm:t>
    </dgm:pt>
    <dgm:pt modelId="{E0F9B462-6F63-4CC3-BCBC-4C57E2578F44}">
      <dgm:prSet phldrT="[Текст]" custT="1"/>
      <dgm:spPr/>
      <dgm:t>
        <a:bodyPr/>
        <a:lstStyle/>
        <a:p>
          <a:pPr algn="ctr"/>
          <a:r>
            <a:rPr lang="ru-RU" sz="2400" b="1" dirty="0" smtClean="0">
              <a:latin typeface="+mn-lt"/>
            </a:rPr>
            <a:t>Исполнено на </a:t>
          </a:r>
          <a:r>
            <a:rPr lang="ru-RU" sz="2400" b="1" dirty="0" smtClean="0">
              <a:latin typeface="+mn-lt"/>
              <a:cs typeface="Aharoni" panose="02010803020104030203" pitchFamily="2" charset="-79"/>
            </a:rPr>
            <a:t>01.07.2022 г.</a:t>
          </a:r>
          <a:endParaRPr lang="ru-RU" sz="2400" dirty="0">
            <a:latin typeface="+mn-lt"/>
          </a:endParaRPr>
        </a:p>
      </dgm:t>
    </dgm:pt>
    <dgm:pt modelId="{F6B617E4-5411-43DF-9AA5-CF32CDBCE4D8}" type="parTrans" cxnId="{C6EE5753-D4BD-4EE4-805E-DBEB3754F199}">
      <dgm:prSet/>
      <dgm:spPr/>
      <dgm:t>
        <a:bodyPr/>
        <a:lstStyle/>
        <a:p>
          <a:endParaRPr lang="ru-RU"/>
        </a:p>
      </dgm:t>
    </dgm:pt>
    <dgm:pt modelId="{BED4D1E0-631A-4270-8DB4-368A14A8E889}" type="sibTrans" cxnId="{C6EE5753-D4BD-4EE4-805E-DBEB3754F199}">
      <dgm:prSet/>
      <dgm:spPr/>
      <dgm:t>
        <a:bodyPr/>
        <a:lstStyle/>
        <a:p>
          <a:endParaRPr lang="ru-RU"/>
        </a:p>
      </dgm:t>
    </dgm:pt>
    <dgm:pt modelId="{C6C030BD-6BA6-46AE-BA0A-26320456CEC8}">
      <dgm:prSet phldrT="[Текст]" custT="1"/>
      <dgm:spPr/>
      <dgm:t>
        <a:bodyPr/>
        <a:lstStyle/>
        <a:p>
          <a:r>
            <a:rPr lang="ru-RU" sz="5400" b="1" dirty="0" smtClean="0"/>
            <a:t>7 025,3 млн.руб.</a:t>
          </a:r>
          <a:endParaRPr lang="ru-RU" sz="5400" b="1" dirty="0"/>
        </a:p>
      </dgm:t>
    </dgm:pt>
    <dgm:pt modelId="{CF01C98C-CAB0-41A5-B409-FAFC9C142F71}" type="parTrans" cxnId="{E991E4EE-CD82-4E73-AA2F-26950ECCB9FC}">
      <dgm:prSet/>
      <dgm:spPr/>
      <dgm:t>
        <a:bodyPr/>
        <a:lstStyle/>
        <a:p>
          <a:endParaRPr lang="ru-RU"/>
        </a:p>
      </dgm:t>
    </dgm:pt>
    <dgm:pt modelId="{6682FEC6-5A36-43E2-9595-C93EA23169F7}" type="sibTrans" cxnId="{E991E4EE-CD82-4E73-AA2F-26950ECCB9FC}">
      <dgm:prSet/>
      <dgm:spPr/>
      <dgm:t>
        <a:bodyPr/>
        <a:lstStyle/>
        <a:p>
          <a:endParaRPr lang="ru-RU"/>
        </a:p>
      </dgm:t>
    </dgm:pt>
    <dgm:pt modelId="{7EF54272-5450-4AF3-A7A4-824EBCDF96F9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Процент исполнения</a:t>
          </a:r>
          <a:endParaRPr lang="ru-RU" sz="2400" b="1" dirty="0"/>
        </a:p>
      </dgm:t>
    </dgm:pt>
    <dgm:pt modelId="{D32CBA09-9F69-43FD-B8E3-139581ED79F1}" type="parTrans" cxnId="{9026F559-D30A-4EF9-9D3E-ABE694618563}">
      <dgm:prSet/>
      <dgm:spPr/>
      <dgm:t>
        <a:bodyPr/>
        <a:lstStyle/>
        <a:p>
          <a:endParaRPr lang="ru-RU"/>
        </a:p>
      </dgm:t>
    </dgm:pt>
    <dgm:pt modelId="{7A050BC6-32D7-4148-B00D-FDC797124412}" type="sibTrans" cxnId="{9026F559-D30A-4EF9-9D3E-ABE694618563}">
      <dgm:prSet/>
      <dgm:spPr/>
      <dgm:t>
        <a:bodyPr/>
        <a:lstStyle/>
        <a:p>
          <a:endParaRPr lang="ru-RU"/>
        </a:p>
      </dgm:t>
    </dgm:pt>
    <dgm:pt modelId="{316E2213-9DB6-4814-B3EE-971D5EBECEE3}">
      <dgm:prSet phldrT="[Текст]" custT="1"/>
      <dgm:spPr/>
      <dgm:t>
        <a:bodyPr/>
        <a:lstStyle/>
        <a:p>
          <a:r>
            <a:rPr lang="ru-RU" sz="6000" b="1" dirty="0" smtClean="0"/>
            <a:t>40,5%</a:t>
          </a:r>
          <a:endParaRPr lang="ru-RU" sz="6000" b="1" dirty="0"/>
        </a:p>
      </dgm:t>
    </dgm:pt>
    <dgm:pt modelId="{1D405F20-789E-4004-A5EE-18DCD9F34F61}" type="parTrans" cxnId="{91D97933-C75A-4A44-BB40-18DBB26F6010}">
      <dgm:prSet/>
      <dgm:spPr/>
      <dgm:t>
        <a:bodyPr/>
        <a:lstStyle/>
        <a:p>
          <a:endParaRPr lang="ru-RU"/>
        </a:p>
      </dgm:t>
    </dgm:pt>
    <dgm:pt modelId="{7912506D-4244-480B-B86F-086E9DC867F0}" type="sibTrans" cxnId="{91D97933-C75A-4A44-BB40-18DBB26F6010}">
      <dgm:prSet/>
      <dgm:spPr/>
      <dgm:t>
        <a:bodyPr/>
        <a:lstStyle/>
        <a:p>
          <a:endParaRPr lang="ru-RU"/>
        </a:p>
      </dgm:t>
    </dgm:pt>
    <dgm:pt modelId="{EB794004-F806-43D2-AFBD-32B22732BAE3}" type="pres">
      <dgm:prSet presAssocID="{82B68420-FE16-448E-91C2-377105E30BB4}" presName="Name0" presStyleCnt="0">
        <dgm:presLayoutVars>
          <dgm:chMax val="7"/>
          <dgm:chPref val="7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762188B-B2ED-494A-AB7F-95EC1E141192}" type="pres">
      <dgm:prSet presAssocID="{35B7400D-A05B-44AF-ADA3-FE28B4210EB5}" presName="composite" presStyleCnt="0"/>
      <dgm:spPr/>
      <dgm:t>
        <a:bodyPr/>
        <a:lstStyle/>
        <a:p>
          <a:endParaRPr lang="ru-RU"/>
        </a:p>
      </dgm:t>
    </dgm:pt>
    <dgm:pt modelId="{D630499D-CCB2-4FFF-AAC7-9BEE1C16CE44}" type="pres">
      <dgm:prSet presAssocID="{35B7400D-A05B-44AF-ADA3-FE28B4210EB5}" presName="BackAccent" presStyleLbl="bgShp" presStyleIdx="0" presStyleCnt="3" custLinFactNeighborX="-74228"/>
      <dgm:spPr/>
      <dgm:t>
        <a:bodyPr/>
        <a:lstStyle/>
        <a:p>
          <a:endParaRPr lang="ru-RU"/>
        </a:p>
      </dgm:t>
    </dgm:pt>
    <dgm:pt modelId="{8312CF12-8F19-43D8-B9FB-1DAE7B7E0A9E}" type="pres">
      <dgm:prSet presAssocID="{35B7400D-A05B-44AF-ADA3-FE28B4210EB5}" presName="Accent" presStyleLbl="alignNode1" presStyleIdx="0" presStyleCnt="3" custLinFactNeighborX="-91922"/>
      <dgm:spPr/>
      <dgm:t>
        <a:bodyPr/>
        <a:lstStyle/>
        <a:p>
          <a:endParaRPr lang="ru-RU"/>
        </a:p>
      </dgm:t>
    </dgm:pt>
    <dgm:pt modelId="{9F2FFE85-A913-46D8-94A6-36171D7D418F}" type="pres">
      <dgm:prSet presAssocID="{35B7400D-A05B-44AF-ADA3-FE28B4210EB5}" presName="Child" presStyleLbl="revTx" presStyleIdx="0" presStyleCnt="6" custScaleX="128886" custScaleY="60917" custLinFactNeighborX="-20313" custLinFactNeighborY="-574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7710E0-C6CD-44EF-A393-579BF80343B2}" type="pres">
      <dgm:prSet presAssocID="{35B7400D-A05B-44AF-ADA3-FE28B4210EB5}" presName="Parent" presStyleLbl="revTx" presStyleIdx="1" presStyleCnt="6" custScaleX="117424" custScaleY="79158" custLinFactNeighborX="-16847" custLinFactNeighborY="-249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3AA73-A2B8-4174-862F-8D5469D659A1}" type="pres">
      <dgm:prSet presAssocID="{22F3AAA5-8D45-44B2-B7F0-4240F0391128}" presName="sibTrans" presStyleCnt="0"/>
      <dgm:spPr/>
      <dgm:t>
        <a:bodyPr/>
        <a:lstStyle/>
        <a:p>
          <a:endParaRPr lang="ru-RU"/>
        </a:p>
      </dgm:t>
    </dgm:pt>
    <dgm:pt modelId="{EFDE0390-48F8-476B-B74D-8DEB8E809C5A}" type="pres">
      <dgm:prSet presAssocID="{E0F9B462-6F63-4CC3-BCBC-4C57E2578F44}" presName="composite" presStyleCnt="0"/>
      <dgm:spPr/>
      <dgm:t>
        <a:bodyPr/>
        <a:lstStyle/>
        <a:p>
          <a:endParaRPr lang="ru-RU"/>
        </a:p>
      </dgm:t>
    </dgm:pt>
    <dgm:pt modelId="{6486F1CC-50EE-42D5-9199-E2A6BC4DB466}" type="pres">
      <dgm:prSet presAssocID="{E0F9B462-6F63-4CC3-BCBC-4C57E2578F44}" presName="BackAccent" presStyleLbl="bgShp" presStyleIdx="1" presStyleCnt="3" custLinFactNeighborX="18752"/>
      <dgm:spPr/>
      <dgm:t>
        <a:bodyPr/>
        <a:lstStyle/>
        <a:p>
          <a:endParaRPr lang="ru-RU"/>
        </a:p>
      </dgm:t>
    </dgm:pt>
    <dgm:pt modelId="{CEC49BB2-646E-4512-BC0B-CD8002DE7915}" type="pres">
      <dgm:prSet presAssocID="{E0F9B462-6F63-4CC3-BCBC-4C57E2578F44}" presName="Accent" presStyleLbl="alignNode1" presStyleIdx="1" presStyleCnt="3" custLinFactNeighborX="23422"/>
      <dgm:spPr/>
      <dgm:t>
        <a:bodyPr/>
        <a:lstStyle/>
        <a:p>
          <a:endParaRPr lang="ru-RU"/>
        </a:p>
      </dgm:t>
    </dgm:pt>
    <dgm:pt modelId="{5003B637-81E9-4C60-AC70-DC3645F447CB}" type="pres">
      <dgm:prSet presAssocID="{E0F9B462-6F63-4CC3-BCBC-4C57E2578F44}" presName="Child" presStyleLbl="revTx" presStyleIdx="2" presStyleCnt="6" custScaleX="131865" custScaleY="61456" custLinFactNeighborX="11674" custLinFactNeighborY="-561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40B548-60DE-4DFF-B9C3-C4D4E6AB7909}" type="pres">
      <dgm:prSet presAssocID="{E0F9B462-6F63-4CC3-BCBC-4C57E2578F44}" presName="Parent" presStyleLbl="revTx" presStyleIdx="3" presStyleCnt="6" custScaleX="108148" custLinFactNeighborX="12781" custLinFactNeighborY="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23D8D1-0528-429F-8271-8962054FB755}" type="pres">
      <dgm:prSet presAssocID="{BED4D1E0-631A-4270-8DB4-368A14A8E889}" presName="sibTrans" presStyleCnt="0"/>
      <dgm:spPr/>
      <dgm:t>
        <a:bodyPr/>
        <a:lstStyle/>
        <a:p>
          <a:endParaRPr lang="ru-RU"/>
        </a:p>
      </dgm:t>
    </dgm:pt>
    <dgm:pt modelId="{86244185-60D0-4762-A136-039C77D82E8C}" type="pres">
      <dgm:prSet presAssocID="{7EF54272-5450-4AF3-A7A4-824EBCDF96F9}" presName="composite" presStyleCnt="0"/>
      <dgm:spPr/>
      <dgm:t>
        <a:bodyPr/>
        <a:lstStyle/>
        <a:p>
          <a:endParaRPr lang="ru-RU"/>
        </a:p>
      </dgm:t>
    </dgm:pt>
    <dgm:pt modelId="{C2B3C8EA-B159-4AB8-8630-6E2C71BEDF8B}" type="pres">
      <dgm:prSet presAssocID="{7EF54272-5450-4AF3-A7A4-824EBCDF96F9}" presName="BackAccent" presStyleLbl="bgShp" presStyleIdx="2" presStyleCnt="3" custLinFactNeighborX="71023" custLinFactNeighborY="1246"/>
      <dgm:spPr/>
      <dgm:t>
        <a:bodyPr/>
        <a:lstStyle/>
        <a:p>
          <a:endParaRPr lang="ru-RU"/>
        </a:p>
      </dgm:t>
    </dgm:pt>
    <dgm:pt modelId="{44A13024-B2A5-4170-BF1B-8CC6239E0E7E}" type="pres">
      <dgm:prSet presAssocID="{7EF54272-5450-4AF3-A7A4-824EBCDF96F9}" presName="Accent" presStyleLbl="alignNode1" presStyleIdx="2" presStyleCnt="3" custLinFactNeighborX="88778" custLinFactNeighborY="1558"/>
      <dgm:spPr/>
      <dgm:t>
        <a:bodyPr/>
        <a:lstStyle/>
        <a:p>
          <a:endParaRPr lang="ru-RU"/>
        </a:p>
      </dgm:t>
    </dgm:pt>
    <dgm:pt modelId="{34F4B278-1275-4D36-ACB0-FA99268E144D}" type="pres">
      <dgm:prSet presAssocID="{7EF54272-5450-4AF3-A7A4-824EBCDF96F9}" presName="Child" presStyleLbl="revTx" presStyleIdx="4" presStyleCnt="6" custScaleX="119061" custScaleY="65655" custLinFactNeighborX="23664" custLinFactNeighborY="53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396CDA-D9C5-4DA6-A551-174A3D6125A2}" type="pres">
      <dgm:prSet presAssocID="{7EF54272-5450-4AF3-A7A4-824EBCDF96F9}" presName="Parent" presStyleLbl="revTx" presStyleIdx="5" presStyleCnt="6" custScaleX="98896" custLinFactNeighborX="26430" custLinFactNeighborY="373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91E4EE-CD82-4E73-AA2F-26950ECCB9FC}" srcId="{E0F9B462-6F63-4CC3-BCBC-4C57E2578F44}" destId="{C6C030BD-6BA6-46AE-BA0A-26320456CEC8}" srcOrd="0" destOrd="0" parTransId="{CF01C98C-CAB0-41A5-B409-FAFC9C142F71}" sibTransId="{6682FEC6-5A36-43E2-9595-C93EA23169F7}"/>
    <dgm:cxn modelId="{E7142908-5730-4172-9CC5-52473B44DB99}" type="presOf" srcId="{82B68420-FE16-448E-91C2-377105E30BB4}" destId="{EB794004-F806-43D2-AFBD-32B22732BAE3}" srcOrd="0" destOrd="0" presId="urn:microsoft.com/office/officeart/2008/layout/IncreasingCircleProcess"/>
    <dgm:cxn modelId="{C6EE5753-D4BD-4EE4-805E-DBEB3754F199}" srcId="{82B68420-FE16-448E-91C2-377105E30BB4}" destId="{E0F9B462-6F63-4CC3-BCBC-4C57E2578F44}" srcOrd="1" destOrd="0" parTransId="{F6B617E4-5411-43DF-9AA5-CF32CDBCE4D8}" sibTransId="{BED4D1E0-631A-4270-8DB4-368A14A8E889}"/>
    <dgm:cxn modelId="{6BFFB600-8FD9-4924-9048-010CD0E13CD5}" srcId="{35B7400D-A05B-44AF-ADA3-FE28B4210EB5}" destId="{A2494B4D-0773-4837-B04A-6157138ECFBC}" srcOrd="0" destOrd="0" parTransId="{04B89974-5440-4BDB-AFE0-98DF6C6A61CD}" sibTransId="{168D6F45-7DC9-4C19-9BE7-20A2FBBBAF01}"/>
    <dgm:cxn modelId="{7D3A4B49-5098-4FF1-9065-2923455DC03A}" srcId="{82B68420-FE16-448E-91C2-377105E30BB4}" destId="{35B7400D-A05B-44AF-ADA3-FE28B4210EB5}" srcOrd="0" destOrd="0" parTransId="{C7787F48-620F-4798-AD01-ED365D23E270}" sibTransId="{22F3AAA5-8D45-44B2-B7F0-4240F0391128}"/>
    <dgm:cxn modelId="{325B7572-A9BE-4FA8-876B-386C663A8D4D}" type="presOf" srcId="{35B7400D-A05B-44AF-ADA3-FE28B4210EB5}" destId="{0E7710E0-C6CD-44EF-A393-579BF80343B2}" srcOrd="0" destOrd="0" presId="urn:microsoft.com/office/officeart/2008/layout/IncreasingCircleProcess"/>
    <dgm:cxn modelId="{2E7C5A70-4825-4780-A8E1-614AF5C597A2}" type="presOf" srcId="{E0F9B462-6F63-4CC3-BCBC-4C57E2578F44}" destId="{1E40B548-60DE-4DFF-B9C3-C4D4E6AB7909}" srcOrd="0" destOrd="0" presId="urn:microsoft.com/office/officeart/2008/layout/IncreasingCircleProcess"/>
    <dgm:cxn modelId="{9026F559-D30A-4EF9-9D3E-ABE694618563}" srcId="{82B68420-FE16-448E-91C2-377105E30BB4}" destId="{7EF54272-5450-4AF3-A7A4-824EBCDF96F9}" srcOrd="2" destOrd="0" parTransId="{D32CBA09-9F69-43FD-B8E3-139581ED79F1}" sibTransId="{7A050BC6-32D7-4148-B00D-FDC797124412}"/>
    <dgm:cxn modelId="{00841DF4-AE9B-4BF1-900F-3B1EC83D2379}" type="presOf" srcId="{A2494B4D-0773-4837-B04A-6157138ECFBC}" destId="{9F2FFE85-A913-46D8-94A6-36171D7D418F}" srcOrd="0" destOrd="0" presId="urn:microsoft.com/office/officeart/2008/layout/IncreasingCircleProcess"/>
    <dgm:cxn modelId="{7826439D-2204-47A0-A5BF-E7A62D0C6FF6}" type="presOf" srcId="{316E2213-9DB6-4814-B3EE-971D5EBECEE3}" destId="{34F4B278-1275-4D36-ACB0-FA99268E144D}" srcOrd="0" destOrd="0" presId="urn:microsoft.com/office/officeart/2008/layout/IncreasingCircleProcess"/>
    <dgm:cxn modelId="{91D97933-C75A-4A44-BB40-18DBB26F6010}" srcId="{7EF54272-5450-4AF3-A7A4-824EBCDF96F9}" destId="{316E2213-9DB6-4814-B3EE-971D5EBECEE3}" srcOrd="0" destOrd="0" parTransId="{1D405F20-789E-4004-A5EE-18DCD9F34F61}" sibTransId="{7912506D-4244-480B-B86F-086E9DC867F0}"/>
    <dgm:cxn modelId="{525E0FD7-C4DA-46C5-BC68-47BE613EC798}" type="presOf" srcId="{C6C030BD-6BA6-46AE-BA0A-26320456CEC8}" destId="{5003B637-81E9-4C60-AC70-DC3645F447CB}" srcOrd="0" destOrd="0" presId="urn:microsoft.com/office/officeart/2008/layout/IncreasingCircleProcess"/>
    <dgm:cxn modelId="{4F771FD1-1089-4B54-946D-1B9A667433AD}" type="presOf" srcId="{7EF54272-5450-4AF3-A7A4-824EBCDF96F9}" destId="{A5396CDA-D9C5-4DA6-A551-174A3D6125A2}" srcOrd="0" destOrd="0" presId="urn:microsoft.com/office/officeart/2008/layout/IncreasingCircleProcess"/>
    <dgm:cxn modelId="{FAE932F6-F82C-4839-BCFF-329F052FD3F3}" type="presParOf" srcId="{EB794004-F806-43D2-AFBD-32B22732BAE3}" destId="{F762188B-B2ED-494A-AB7F-95EC1E141192}" srcOrd="0" destOrd="0" presId="urn:microsoft.com/office/officeart/2008/layout/IncreasingCircleProcess"/>
    <dgm:cxn modelId="{B39E5B63-F49F-4AD5-9303-2F8A701900D0}" type="presParOf" srcId="{F762188B-B2ED-494A-AB7F-95EC1E141192}" destId="{D630499D-CCB2-4FFF-AAC7-9BEE1C16CE44}" srcOrd="0" destOrd="0" presId="urn:microsoft.com/office/officeart/2008/layout/IncreasingCircleProcess"/>
    <dgm:cxn modelId="{EDC33283-5979-465D-B6C5-DC598EBC7B2D}" type="presParOf" srcId="{F762188B-B2ED-494A-AB7F-95EC1E141192}" destId="{8312CF12-8F19-43D8-B9FB-1DAE7B7E0A9E}" srcOrd="1" destOrd="0" presId="urn:microsoft.com/office/officeart/2008/layout/IncreasingCircleProcess"/>
    <dgm:cxn modelId="{99CA2424-E24B-400B-BBF8-5DD25D7376B3}" type="presParOf" srcId="{F762188B-B2ED-494A-AB7F-95EC1E141192}" destId="{9F2FFE85-A913-46D8-94A6-36171D7D418F}" srcOrd="2" destOrd="0" presId="urn:microsoft.com/office/officeart/2008/layout/IncreasingCircleProcess"/>
    <dgm:cxn modelId="{6FD7155E-E21E-4909-AA2E-5377202647A7}" type="presParOf" srcId="{F762188B-B2ED-494A-AB7F-95EC1E141192}" destId="{0E7710E0-C6CD-44EF-A393-579BF80343B2}" srcOrd="3" destOrd="0" presId="urn:microsoft.com/office/officeart/2008/layout/IncreasingCircleProcess"/>
    <dgm:cxn modelId="{909382DF-5B33-4AAB-ACAD-3F60E1EB3027}" type="presParOf" srcId="{EB794004-F806-43D2-AFBD-32B22732BAE3}" destId="{97B3AA73-A2B8-4174-862F-8D5469D659A1}" srcOrd="1" destOrd="0" presId="urn:microsoft.com/office/officeart/2008/layout/IncreasingCircleProcess"/>
    <dgm:cxn modelId="{F7AA4034-CE83-47B4-B8EA-45236B120716}" type="presParOf" srcId="{EB794004-F806-43D2-AFBD-32B22732BAE3}" destId="{EFDE0390-48F8-476B-B74D-8DEB8E809C5A}" srcOrd="2" destOrd="0" presId="urn:microsoft.com/office/officeart/2008/layout/IncreasingCircleProcess"/>
    <dgm:cxn modelId="{F09FCF8C-6C7E-4DE7-8B12-ECCD6DA4D6BF}" type="presParOf" srcId="{EFDE0390-48F8-476B-B74D-8DEB8E809C5A}" destId="{6486F1CC-50EE-42D5-9199-E2A6BC4DB466}" srcOrd="0" destOrd="0" presId="urn:microsoft.com/office/officeart/2008/layout/IncreasingCircleProcess"/>
    <dgm:cxn modelId="{0651F82F-7941-4CDE-87E6-1B809CD35C0C}" type="presParOf" srcId="{EFDE0390-48F8-476B-B74D-8DEB8E809C5A}" destId="{CEC49BB2-646E-4512-BC0B-CD8002DE7915}" srcOrd="1" destOrd="0" presId="urn:microsoft.com/office/officeart/2008/layout/IncreasingCircleProcess"/>
    <dgm:cxn modelId="{FC5A9D08-62BB-4D20-A0FE-E902EC9D2368}" type="presParOf" srcId="{EFDE0390-48F8-476B-B74D-8DEB8E809C5A}" destId="{5003B637-81E9-4C60-AC70-DC3645F447CB}" srcOrd="2" destOrd="0" presId="urn:microsoft.com/office/officeart/2008/layout/IncreasingCircleProcess"/>
    <dgm:cxn modelId="{44AF17E0-3913-4301-A71E-8F86C62CEDF5}" type="presParOf" srcId="{EFDE0390-48F8-476B-B74D-8DEB8E809C5A}" destId="{1E40B548-60DE-4DFF-B9C3-C4D4E6AB7909}" srcOrd="3" destOrd="0" presId="urn:microsoft.com/office/officeart/2008/layout/IncreasingCircleProcess"/>
    <dgm:cxn modelId="{1BA837A0-224A-4093-9B08-0BF02752EEE0}" type="presParOf" srcId="{EB794004-F806-43D2-AFBD-32B22732BAE3}" destId="{AF23D8D1-0528-429F-8271-8962054FB755}" srcOrd="3" destOrd="0" presId="urn:microsoft.com/office/officeart/2008/layout/IncreasingCircleProcess"/>
    <dgm:cxn modelId="{ED218DCB-212C-441B-8DA5-E5EA7B5B20A4}" type="presParOf" srcId="{EB794004-F806-43D2-AFBD-32B22732BAE3}" destId="{86244185-60D0-4762-A136-039C77D82E8C}" srcOrd="4" destOrd="0" presId="urn:microsoft.com/office/officeart/2008/layout/IncreasingCircleProcess"/>
    <dgm:cxn modelId="{5B0FA7DB-E536-4602-AF84-D74CBDB3A97F}" type="presParOf" srcId="{86244185-60D0-4762-A136-039C77D82E8C}" destId="{C2B3C8EA-B159-4AB8-8630-6E2C71BEDF8B}" srcOrd="0" destOrd="0" presId="urn:microsoft.com/office/officeart/2008/layout/IncreasingCircleProcess"/>
    <dgm:cxn modelId="{8A002974-14C1-4696-8FE2-88F91A4E5106}" type="presParOf" srcId="{86244185-60D0-4762-A136-039C77D82E8C}" destId="{44A13024-B2A5-4170-BF1B-8CC6239E0E7E}" srcOrd="1" destOrd="0" presId="urn:microsoft.com/office/officeart/2008/layout/IncreasingCircleProcess"/>
    <dgm:cxn modelId="{BFECB988-7273-4962-B237-E788CA703628}" type="presParOf" srcId="{86244185-60D0-4762-A136-039C77D82E8C}" destId="{34F4B278-1275-4D36-ACB0-FA99268E144D}" srcOrd="2" destOrd="0" presId="urn:microsoft.com/office/officeart/2008/layout/IncreasingCircleProcess"/>
    <dgm:cxn modelId="{6BAAB4C7-37FF-4DCC-B8B5-4FFDAB35EF62}" type="presParOf" srcId="{86244185-60D0-4762-A136-039C77D82E8C}" destId="{A5396CDA-D9C5-4DA6-A551-174A3D6125A2}" srcOrd="3" destOrd="0" presId="urn:microsoft.com/office/officeart/2008/layout/IncreasingCircleProcess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30499D-CCB2-4FFF-AAC7-9BEE1C16CE44}">
      <dsp:nvSpPr>
        <dsp:cNvPr id="0" name=""/>
        <dsp:cNvSpPr/>
      </dsp:nvSpPr>
      <dsp:spPr>
        <a:xfrm>
          <a:off x="207453" y="38068"/>
          <a:ext cx="763692" cy="763692"/>
        </a:xfrm>
        <a:prstGeom prst="ellipse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8312CF12-8F19-43D8-B9FB-1DAE7B7E0A9E}">
      <dsp:nvSpPr>
        <dsp:cNvPr id="0" name=""/>
        <dsp:cNvSpPr/>
      </dsp:nvSpPr>
      <dsp:spPr>
        <a:xfrm>
          <a:off x="289095" y="114437"/>
          <a:ext cx="610953" cy="610953"/>
        </a:xfrm>
        <a:prstGeom prst="chord">
          <a:avLst>
            <a:gd name="adj1" fmla="val 1168272"/>
            <a:gd name="adj2" fmla="val 9631728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F2FFE85-A913-46D8-94A6-36171D7D418F}">
      <dsp:nvSpPr>
        <dsp:cNvPr id="0" name=""/>
        <dsp:cNvSpPr/>
      </dsp:nvSpPr>
      <dsp:spPr>
        <a:xfrm>
          <a:off x="911894" y="1245033"/>
          <a:ext cx="2911864" cy="195779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2080" tIns="132080" rIns="132080" bIns="132080" numCol="1" spcCol="1270" anchor="t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200" b="1" kern="1200" dirty="0" smtClean="0"/>
            <a:t>17 339,6 млн.руб.</a:t>
          </a:r>
          <a:endParaRPr lang="ru-RU" sz="5200" kern="1200" dirty="0"/>
        </a:p>
      </dsp:txBody>
      <dsp:txXfrm>
        <a:off x="911894" y="1245033"/>
        <a:ext cx="2911864" cy="1957793"/>
      </dsp:txXfrm>
    </dsp:sp>
    <dsp:sp modelId="{0E7710E0-C6CD-44EF-A393-579BF80343B2}">
      <dsp:nvSpPr>
        <dsp:cNvPr id="0" name=""/>
        <dsp:cNvSpPr/>
      </dsp:nvSpPr>
      <dsp:spPr>
        <a:xfrm>
          <a:off x="1119678" y="98621"/>
          <a:ext cx="2652908" cy="60452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План на 2022 год</a:t>
          </a:r>
        </a:p>
      </dsp:txBody>
      <dsp:txXfrm>
        <a:off x="1119678" y="98621"/>
        <a:ext cx="2652908" cy="604523"/>
      </dsp:txXfrm>
    </dsp:sp>
    <dsp:sp modelId="{6486F1CC-50EE-42D5-9199-E2A6BC4DB466}">
      <dsp:nvSpPr>
        <dsp:cNvPr id="0" name=""/>
        <dsp:cNvSpPr/>
      </dsp:nvSpPr>
      <dsp:spPr>
        <a:xfrm>
          <a:off x="4584991" y="33737"/>
          <a:ext cx="763692" cy="763692"/>
        </a:xfrm>
        <a:prstGeom prst="ellipse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CEC49BB2-646E-4512-BC0B-CD8002DE7915}">
      <dsp:nvSpPr>
        <dsp:cNvPr id="0" name=""/>
        <dsp:cNvSpPr/>
      </dsp:nvSpPr>
      <dsp:spPr>
        <a:xfrm>
          <a:off x="4661251" y="110106"/>
          <a:ext cx="610953" cy="610953"/>
        </a:xfrm>
        <a:prstGeom prst="chord">
          <a:avLst>
            <a:gd name="adj1" fmla="val 20431728"/>
            <a:gd name="adj2" fmla="val 11968272"/>
          </a:avLst>
        </a:prstGeom>
        <a:gradFill rotWithShape="0">
          <a:gsLst>
            <a:gs pos="0">
              <a:schemeClr val="accent5">
                <a:hueOff val="-305435"/>
                <a:satOff val="32026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05435"/>
                <a:satOff val="32026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05435"/>
                <a:satOff val="32026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305435"/>
              <a:satOff val="32026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003B637-81E9-4C60-AC70-DC3645F447CB}">
      <dsp:nvSpPr>
        <dsp:cNvPr id="0" name=""/>
        <dsp:cNvSpPr/>
      </dsp:nvSpPr>
      <dsp:spPr>
        <a:xfrm>
          <a:off x="5268368" y="1236380"/>
          <a:ext cx="2979167" cy="19751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t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400" b="1" kern="1200" dirty="0" smtClean="0"/>
            <a:t>7 025,3 млн.руб.</a:t>
          </a:r>
          <a:endParaRPr lang="ru-RU" sz="5400" b="1" kern="1200" dirty="0"/>
        </a:p>
      </dsp:txBody>
      <dsp:txXfrm>
        <a:off x="5268368" y="1236380"/>
        <a:ext cx="2979167" cy="1975116"/>
      </dsp:txXfrm>
    </dsp:sp>
    <dsp:sp modelId="{1E40B548-60DE-4DFF-B9C3-C4D4E6AB7909}">
      <dsp:nvSpPr>
        <dsp:cNvPr id="0" name=""/>
        <dsp:cNvSpPr/>
      </dsp:nvSpPr>
      <dsp:spPr>
        <a:xfrm>
          <a:off x="5561292" y="33745"/>
          <a:ext cx="2443339" cy="763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+mn-lt"/>
            </a:rPr>
            <a:t>Исполнено на </a:t>
          </a:r>
          <a:r>
            <a:rPr lang="ru-RU" sz="2400" b="1" kern="1200" dirty="0" smtClean="0">
              <a:latin typeface="+mn-lt"/>
              <a:cs typeface="Aharoni" panose="02010803020104030203" pitchFamily="2" charset="-79"/>
            </a:rPr>
            <a:t>01.07.2022 г.</a:t>
          </a:r>
          <a:endParaRPr lang="ru-RU" sz="2400" kern="1200" dirty="0">
            <a:latin typeface="+mn-lt"/>
          </a:endParaRPr>
        </a:p>
      </dsp:txBody>
      <dsp:txXfrm>
        <a:off x="5561292" y="33745"/>
        <a:ext cx="2443339" cy="763692"/>
      </dsp:txXfrm>
    </dsp:sp>
    <dsp:sp modelId="{C2B3C8EA-B159-4AB8-8630-6E2C71BEDF8B}">
      <dsp:nvSpPr>
        <dsp:cNvPr id="0" name=""/>
        <dsp:cNvSpPr/>
      </dsp:nvSpPr>
      <dsp:spPr>
        <a:xfrm>
          <a:off x="8685290" y="9515"/>
          <a:ext cx="763692" cy="763692"/>
        </a:xfrm>
        <a:prstGeom prst="ellipse">
          <a:avLst/>
        </a:prstGeom>
        <a:gradFill rotWithShape="0">
          <a:gsLst>
            <a:gs pos="0">
              <a:schemeClr val="accent5">
                <a:tint val="4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4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4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44A13024-B2A5-4170-BF1B-8CC6239E0E7E}">
      <dsp:nvSpPr>
        <dsp:cNvPr id="0" name=""/>
        <dsp:cNvSpPr/>
      </dsp:nvSpPr>
      <dsp:spPr>
        <a:xfrm>
          <a:off x="8761654" y="85887"/>
          <a:ext cx="610953" cy="610953"/>
        </a:xfrm>
        <a:prstGeom prst="chord">
          <a:avLst>
            <a:gd name="adj1" fmla="val 16200000"/>
            <a:gd name="adj2" fmla="val 16200000"/>
          </a:avLst>
        </a:prstGeom>
        <a:gradFill rotWithShape="0">
          <a:gsLst>
            <a:gs pos="0">
              <a:schemeClr val="accent5">
                <a:hueOff val="-610870"/>
                <a:satOff val="64052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0870"/>
                <a:satOff val="64052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0870"/>
                <a:satOff val="64052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5">
              <a:hueOff val="-610870"/>
              <a:satOff val="64052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4F4B278-1275-4D36-ACB0-FA99268E144D}">
      <dsp:nvSpPr>
        <dsp:cNvPr id="0" name=""/>
        <dsp:cNvSpPr/>
      </dsp:nvSpPr>
      <dsp:spPr>
        <a:xfrm>
          <a:off x="9384999" y="1487021"/>
          <a:ext cx="2689892" cy="21100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t" anchorCtr="0">
          <a:noAutofit/>
        </a:bodyPr>
        <a:lstStyle/>
        <a:p>
          <a:pPr lvl="0" algn="l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6000" b="1" kern="1200" dirty="0" smtClean="0"/>
            <a:t>40,5%</a:t>
          </a:r>
          <a:endParaRPr lang="ru-RU" sz="6000" b="1" kern="1200" dirty="0"/>
        </a:p>
      </dsp:txBody>
      <dsp:txXfrm>
        <a:off x="9384999" y="1487021"/>
        <a:ext cx="2689892" cy="2110066"/>
      </dsp:txXfrm>
    </dsp:sp>
    <dsp:sp modelId="{A5396CDA-D9C5-4DA6-A551-174A3D6125A2}">
      <dsp:nvSpPr>
        <dsp:cNvPr id="0" name=""/>
        <dsp:cNvSpPr/>
      </dsp:nvSpPr>
      <dsp:spPr>
        <a:xfrm>
          <a:off x="9675280" y="28546"/>
          <a:ext cx="2234313" cy="7636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b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Процент исполнения</a:t>
          </a:r>
          <a:endParaRPr lang="ru-RU" sz="2400" b="1" kern="1200" dirty="0"/>
        </a:p>
      </dsp:txBody>
      <dsp:txXfrm>
        <a:off x="9675280" y="28546"/>
        <a:ext cx="2234313" cy="7636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IncreasingCircleProcess">
  <dgm:title val=""/>
  <dgm:desc val=""/>
  <dgm:catLst>
    <dgm:cat type="list" pri="8300"/>
    <dgm:cat type="process" pri="43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clrData>
  <dgm:layoutNode name="Name0">
    <dgm:varLst>
      <dgm:chMax val="7"/>
      <dgm:chPref val="7"/>
      <dgm:dir/>
      <dgm:animOne val="branch"/>
      <dgm:animLvl val="lvl"/>
    </dgm:varLst>
    <dgm:choose name="Name1">
      <dgm:if name="Name2" func="var" arg="dir" op="equ" val="norm">
        <dgm:alg type="lin">
          <dgm:param type="linDir" val="fromL"/>
          <dgm:param type="horzAlign" val="ctr"/>
          <dgm:param type="vertAlign" val="t"/>
        </dgm:alg>
      </dgm:if>
      <dgm:else name="Name3">
        <dgm:alg type="lin">
          <dgm:param type="linDir" val="fromR"/>
          <dgm:param type="horzAlign" val="ctr"/>
          <dgm:param type="vertAlign" val="t"/>
        </dgm:alg>
      </dgm:else>
    </dgm:choose>
    <dgm:shape xmlns:r="http://schemas.openxmlformats.org/officeDocument/2006/relationships" r:blip="">
      <dgm:adjLst/>
    </dgm:shape>
    <dgm:constrLst>
      <dgm:constr type="primFontSz" for="des" forName="Child" val="65"/>
      <dgm:constr type="primFontSz" for="des" forName="Parent" val="65"/>
      <dgm:constr type="primFontSz" for="des" forName="Child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h" refFor="ch" refForName="composite" op="equ" fact="0.04"/>
    </dgm:constrLst>
    <dgm:forEach name="nodesForEach" axis="ch" ptType="node" cnt="7">
      <dgm:layoutNode name="composite">
        <dgm:alg type="composite">
          <dgm:param type="ar" val="0.8"/>
        </dgm:alg>
        <dgm:choose name="Name4">
          <dgm:if name="Name5" func="var" arg="dir" op="equ" val="norm">
            <dgm:constrLst>
              <dgm:constr type="l" for="ch" forName="Child" refType="w" fact="0.29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l" for="ch" forName="Parent" refType="w" fact="0.29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l" for="ch" forName="BackAccent" refType="w" fact="0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l" for="ch" forName="Accent" refType="w" fact="0.024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if>
          <dgm:else name="Name6">
            <dgm:constrLst>
              <dgm:constr type="r" for="ch" forName="Child" refType="w" fact="0.71"/>
              <dgm:constr type="t" for="ch" forName="Child" refType="h" fact="0.192"/>
              <dgm:constr type="w" for="ch" forName="Child" refType="w" fact="0.71"/>
              <dgm:constr type="h" for="ch" forName="Child" refType="h" fact="0.808"/>
              <dgm:constr type="r" for="ch" forName="Parent" refType="w" fact="0.71"/>
              <dgm:constr type="t" for="ch" forName="Parent" refType="h" fact="0"/>
              <dgm:constr type="w" for="ch" forName="Parent" refType="w" fact="0.71"/>
              <dgm:constr type="h" for="ch" forName="Parent" refType="h" fact="0.192"/>
              <dgm:constr type="r" for="ch" forName="BackAccent" refType="w"/>
              <dgm:constr type="t" for="ch" forName="BackAccent" refType="h" fact="0"/>
              <dgm:constr type="w" for="ch" forName="BackAccent" refType="w" fact="0.24"/>
              <dgm:constr type="h" for="ch" forName="BackAccent" refType="h" fact="0.192"/>
              <dgm:constr type="r" for="ch" forName="Accent" refType="w" fact="0.976"/>
              <dgm:constr type="t" for="ch" forName="Accent" refType="h" fact="0.0192"/>
              <dgm:constr type="w" for="ch" forName="Accent" refType="w" fact="0.192"/>
              <dgm:constr type="h" for="ch" forName="Accent" refType="h" fact="0.1536"/>
            </dgm:constrLst>
          </dgm:else>
        </dgm:choose>
        <dgm:layoutNode name="BackAccent" styleLbl="bgShp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Accent" styleLbl="alignNode1">
          <dgm:alg type="sp"/>
          <dgm:choose name="Name7">
            <dgm:if name="Name8" axis="precedSib" ptType="node" func="cnt" op="equ" val="0">
              <dgm:choose name="Name9">
                <dgm:if name="Name1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11" axis="followSib" ptType="node" func="cnt" op="equ" val="1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12" axis="followSib" ptType="node" func="cnt" op="equ" val="2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if name="Name13" axis="followSib" ptType="node" func="cnt" op="equ" val="3">
                  <dgm:shape xmlns:r="http://schemas.openxmlformats.org/officeDocument/2006/relationships" type="chord" r:blip="">
                    <dgm:adjLst>
                      <dgm:adj idx="1" val="30"/>
                      <dgm:adj idx="2" val="150"/>
                    </dgm:adjLst>
                  </dgm:shape>
                </dgm:if>
                <dgm:if name="Name14" axis="followSib" ptType="node" func="cnt" op="equ" val="4">
                  <dgm:shape xmlns:r="http://schemas.openxmlformats.org/officeDocument/2006/relationships" type="chord" r:blip="">
                    <dgm:adjLst>
                      <dgm:adj idx="1" val="38.8699"/>
                      <dgm:adj idx="2" val="143.1301"/>
                    </dgm:adjLst>
                  </dgm:shape>
                </dgm:if>
                <dgm:if name="Name15" axis="followSib" ptType="node" func="cnt" op="equ" val="5">
                  <dgm:shape xmlns:r="http://schemas.openxmlformats.org/officeDocument/2006/relationships" type="chord" r:blip="">
                    <dgm:adjLst>
                      <dgm:adj idx="1" val="41.8103"/>
                      <dgm:adj idx="2" val="138.1897"/>
                    </dgm:adjLst>
                  </dgm:shape>
                </dgm:if>
                <dgm:else name="Name16">
                  <dgm:shape xmlns:r="http://schemas.openxmlformats.org/officeDocument/2006/relationships" type="chord" r:blip="">
                    <dgm:adjLst>
                      <dgm:adj idx="1" val="45.5847"/>
                      <dgm:adj idx="2" val="134.4153"/>
                    </dgm:adjLst>
                  </dgm:shape>
                </dgm:else>
              </dgm:choose>
            </dgm:if>
            <dgm:if name="Name17" axis="precedSib" ptType="node" func="cnt" op="equ" val="1">
              <dgm:choose name="Name18">
                <dgm:if name="Name19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0" axis="followSib" ptType="node" func="cnt" op="equ" val="1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if name="Name21" axis="followSib" ptType="node" func="cnt" op="equ" val="2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if name="Name22" axis="followSib" ptType="node" func="cnt" op="equ" val="3">
                  <dgm:shape xmlns:r="http://schemas.openxmlformats.org/officeDocument/2006/relationships" type="chord" r:blip="">
                    <dgm:adjLst>
                      <dgm:adj idx="1" val="11.537"/>
                      <dgm:adj idx="2" val="168.463"/>
                    </dgm:adjLst>
                  </dgm:shape>
                </dgm:if>
                <dgm:if name="Name23" axis="followSib" ptType="node" func="cnt" op="equ" val="4">
                  <dgm:shape xmlns:r="http://schemas.openxmlformats.org/officeDocument/2006/relationships" type="chord" r:blip="">
                    <dgm:adjLst>
                      <dgm:adj idx="1" val="19.4712"/>
                      <dgm:adj idx="2" val="160.5288"/>
                    </dgm:adjLst>
                  </dgm:shape>
                </dgm:if>
                <dgm:else name="Name24">
                  <dgm:shape xmlns:r="http://schemas.openxmlformats.org/officeDocument/2006/relationships" type="chord" r:blip="">
                    <dgm:adjLst>
                      <dgm:adj idx="1" val="25.3769"/>
                      <dgm:adj idx="2" val="154.6231"/>
                    </dgm:adjLst>
                  </dgm:shape>
                </dgm:else>
              </dgm:choose>
            </dgm:if>
            <dgm:if name="Name25" axis="precedSib" ptType="node" func="cnt" op="equ" val="2">
              <dgm:choose name="Name26">
                <dgm:if name="Name27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28" axis="followSib" ptType="node" func="cnt" op="equ" val="1">
                  <dgm:shape xmlns:r="http://schemas.openxmlformats.org/officeDocument/2006/relationships" type="chord" r:blip="">
                    <dgm:adjLst>
                      <dgm:adj idx="1" val="-30"/>
                      <dgm:adj idx="2" val="-150"/>
                    </dgm:adjLst>
                  </dgm:shape>
                </dgm:if>
                <dgm:if name="Name29" axis="followSib" ptType="node" func="cnt" op="equ" val="2">
                  <dgm:shape xmlns:r="http://schemas.openxmlformats.org/officeDocument/2006/relationships" type="chord" r:blip="">
                    <dgm:adjLst>
                      <dgm:adj idx="1" val="-11.537"/>
                      <dgm:adj idx="2" val="-168.463"/>
                    </dgm:adjLst>
                  </dgm:shape>
                </dgm:if>
                <dgm:if name="Name30" axis="followSib" ptType="node" func="cnt" op="equ" val="3">
                  <dgm:shape xmlns:r="http://schemas.openxmlformats.org/officeDocument/2006/relationships" type="chord" r:blip="">
                    <dgm:adjLst>
                      <dgm:adj idx="1" val="0"/>
                      <dgm:adj idx="2" val="180"/>
                    </dgm:adjLst>
                  </dgm:shape>
                </dgm:if>
                <dgm:else name="Name31">
                  <dgm:shape xmlns:r="http://schemas.openxmlformats.org/officeDocument/2006/relationships" type="chord" r:blip="">
                    <dgm:adjLst>
                      <dgm:adj idx="1" val="8.2133"/>
                      <dgm:adj idx="2" val="171.7867"/>
                    </dgm:adjLst>
                  </dgm:shape>
                </dgm:else>
              </dgm:choose>
            </dgm:if>
            <dgm:if name="Name32" axis="precedSib" ptType="node" func="cnt" op="equ" val="3">
              <dgm:choose name="Name33">
                <dgm:if name="Name34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35" axis="followSib" ptType="node" func="cnt" op="equ" val="1">
                  <dgm:shape xmlns:r="http://schemas.openxmlformats.org/officeDocument/2006/relationships" type="chord" r:blip="">
                    <dgm:adjLst>
                      <dgm:adj idx="1" val="-38.8699"/>
                      <dgm:adj idx="2" val="-143.1301"/>
                    </dgm:adjLst>
                  </dgm:shape>
                </dgm:if>
                <dgm:if name="Name36" axis="followSib" ptType="node" func="cnt" op="equ" val="2">
                  <dgm:shape xmlns:r="http://schemas.openxmlformats.org/officeDocument/2006/relationships" type="chord" r:blip="">
                    <dgm:adjLst>
                      <dgm:adj idx="1" val="-19.4712"/>
                      <dgm:adj idx="2" val="-160.5288"/>
                    </dgm:adjLst>
                  </dgm:shape>
                </dgm:if>
                <dgm:else name="Name37">
                  <dgm:shape xmlns:r="http://schemas.openxmlformats.org/officeDocument/2006/relationships" type="chord" r:blip="">
                    <dgm:adjLst>
                      <dgm:adj idx="1" val="-8.2133"/>
                      <dgm:adj idx="2" val="-171.7867"/>
                    </dgm:adjLst>
                  </dgm:shape>
                </dgm:else>
              </dgm:choose>
            </dgm:if>
            <dgm:if name="Name38" axis="precedSib" ptType="node" func="cnt" op="equ" val="4">
              <dgm:choose name="Name39">
                <dgm:if name="Name40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if name="Name41" axis="followSib" ptType="node" func="cnt" op="equ" val="1">
                  <dgm:shape xmlns:r="http://schemas.openxmlformats.org/officeDocument/2006/relationships" type="chord" r:blip="">
                    <dgm:adjLst>
                      <dgm:adj idx="1" val="-41.8103"/>
                      <dgm:adj idx="2" val="-138.1897"/>
                    </dgm:adjLst>
                  </dgm:shape>
                </dgm:if>
                <dgm:else name="Name42">
                  <dgm:shape xmlns:r="http://schemas.openxmlformats.org/officeDocument/2006/relationships" type="chord" r:blip="">
                    <dgm:adjLst>
                      <dgm:adj idx="1" val="-25.3769"/>
                      <dgm:adj idx="2" val="-154.6231"/>
                    </dgm:adjLst>
                  </dgm:shape>
                </dgm:else>
              </dgm:choose>
            </dgm:if>
            <dgm:if name="Name43" axis="precedSib" ptType="node" func="cnt" op="equ" val="5">
              <dgm:choose name="Name44">
                <dgm:if name="Name45" axis="followSib" ptType="node" func="cnt" op="equ" val="0">
                  <dgm:shape xmlns:r="http://schemas.openxmlformats.org/officeDocument/2006/relationships" type="chord" r:blip="">
                    <dgm:adjLst>
                      <dgm:adj idx="1" val="-90"/>
                      <dgm:adj idx="2" val="-90"/>
                    </dgm:adjLst>
                  </dgm:shape>
                </dgm:if>
                <dgm:else name="Name46">
                  <dgm:shape xmlns:r="http://schemas.openxmlformats.org/officeDocument/2006/relationships" type="chord" r:blip="">
                    <dgm:adjLst>
                      <dgm:adj idx="1" val="-45.5847"/>
                      <dgm:adj idx="2" val="-134.4153"/>
                    </dgm:adjLst>
                  </dgm:shape>
                </dgm:else>
              </dgm:choose>
            </dgm:if>
            <dgm:else name="Name47">
              <dgm:shape xmlns:r="http://schemas.openxmlformats.org/officeDocument/2006/relationships" type="chord" r:blip="">
                <dgm:adjLst>
                  <dgm:adj idx="1" val="-90"/>
                  <dgm:adj idx="2" val="-90"/>
                </dgm:adjLst>
              </dgm:shape>
            </dgm:else>
          </dgm:choose>
          <dgm:presOf/>
        </dgm:layoutNode>
        <dgm:layoutNode name="Child" styleLbl="revTx">
          <dgm:varLst>
            <dgm:chMax val="0"/>
            <dgm:chPref val="0"/>
            <dgm:bulletEnabled val="1"/>
          </dgm:varLst>
          <dgm:choose name="Name48">
            <dgm:if name="Name49" func="var" arg="dir" op="equ" val="norm">
              <dgm:alg type="tx">
                <dgm:param type="parTxLTRAlign" val="l"/>
                <dgm:param type="parTxRTLAlign" val="l"/>
                <dgm:param type="txAnchorVert" val="t"/>
              </dgm:alg>
            </dgm:if>
            <dgm:else name="Name50">
              <dgm:alg type="tx">
                <dgm:param type="parTxLTRAlign" val="r"/>
                <dgm:param type="parTxRTLAlign" val="r"/>
                <dgm:param type="txAnchorVert" val="t"/>
              </dgm:alg>
            </dgm:else>
          </dgm:choose>
          <dgm:choose name="Name51">
            <dgm:if name="Name52" axis="ch" ptType="node" func="cnt" op="gte" val="1">
              <dgm:shape xmlns:r="http://schemas.openxmlformats.org/officeDocument/2006/relationships" type="rect" r:blip="">
                <dgm:adjLst/>
              </dgm:shape>
            </dgm:if>
            <dgm:else name="Name53">
              <dgm:shape xmlns:r="http://schemas.openxmlformats.org/officeDocument/2006/relationships" type="rect" r:blip="" hideGeom="1">
                <dgm:adjLst/>
              </dgm:shape>
            </dgm:else>
          </dgm:choose>
          <dgm:choose name="Name54">
            <dgm:if name="Name55" axis="ch" ptType="node" func="cnt" op="gte" val="1">
              <dgm:presOf axis="des" ptType="node"/>
            </dgm:if>
            <dgm:else name="Name56">
              <dgm:presOf/>
            </dgm:else>
          </dgm:choose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Parent" styleLbl="revTx">
          <dgm:varLst>
            <dgm:chMax val="1"/>
            <dgm:chPref val="1"/>
            <dgm:bulletEnabled val="1"/>
          </dgm:varLst>
          <dgm:choose name="Name57">
            <dgm:if name="Name58" func="var" arg="dir" op="equ" val="norm">
              <dgm:alg type="tx">
                <dgm:param type="parTxLTRAlign" val="l"/>
                <dgm:param type="parTxRTLAlign" val="l"/>
                <dgm:param type="shpTxLTRAlignCh" val="l"/>
                <dgm:param type="shpTxRTLAlignCh" val="l"/>
                <dgm:param type="txAnchorVert" val="b"/>
                <dgm:param type="txAnchorVertCh" val="b"/>
              </dgm:alg>
            </dgm:if>
            <dgm:else name="Name59">
              <dgm:alg type="tx">
                <dgm:param type="parTxLTRAlign" val="r"/>
                <dgm:param type="parTxRTLAlign" val="r"/>
                <dgm:param type="shpTxLTRAlignCh" val="r"/>
                <dgm:param type="shpTxRTLAlignCh" val="r"/>
                <dgm:param type="txAnchorVert" val="b"/>
                <dgm:param type="txAnchorVertCh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F708BF9-2892-3B90-1421-6E86819C4B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AD04B1B4-729E-3740-C3E7-31A334DBBE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2853A716-0935-3947-6576-67B559C7C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CE64B040-D2BE-907B-697E-0D569F4F6E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F8C3963-3886-3FE3-5EFB-221F78A90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1682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9C21DCF-BD40-E4BA-DD99-E11F28394D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C52CDD13-65AE-A9BB-FEA8-FCACD71801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F11E914C-F5AA-6F57-1B2B-AAD6CECF8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5307FBC-794C-F71A-862B-B8AC244FA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B9D1CA7-EB29-A262-1082-BFD425F36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775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68B17B47-0F47-A52F-D134-0362AD94503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D647CC9E-6AF3-2F8E-097C-D54A20488D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AA8A3026-FE51-D1D4-8D88-CFA471630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BE45902-06A0-5048-2742-C78280D4D7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89EB32D-5F89-3437-D8CA-A88AF31A5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243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B3130A7-ED38-FAC9-9F04-9926AA620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E3363B4-0189-5323-55D3-A9FF6B44DD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62AF7B9-03E0-F374-7FC8-AF974D9F33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143614D-3F53-201D-07FD-345BB8522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602DCB8-4B5D-9BC4-ADFB-C18F1EB45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010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C0FA6C9-F18D-643C-9918-53F50EC1A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4ED021D-A291-DE8D-98F5-9A8FCD9AAE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719550F6-E304-C942-D781-7C2E8034F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8F6A21FC-EF44-12C1-5E0B-9B26B86AB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D8828CE-5DD6-6CA8-FDD4-E90E2625F7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525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51BDBC2-FC13-3947-7FBF-94E5ADE0A8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12EFBB1-6C48-0E6A-F88C-916B3ECA24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ADBC693C-4C43-4258-5F18-5422D1D13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672DB2B2-E721-4896-9C4D-44BD402769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E6FB1C8B-A25C-8E2A-3C82-848418E6D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5E9339B-0CEF-AD43-2939-A895A94B5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21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75CB9ED-BA3F-6947-5D40-2A3667E528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2FBF6AF-8D72-8AED-48A1-4550AB1C91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206C7420-053A-9731-A3E5-658B96D772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DA123346-576A-4353-2D8F-DA2B5849A4B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62246FEC-2CC8-00EF-6C1E-E31D64BB2B7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E1D63E2D-0B34-469E-E2D2-A3B06EC188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704F00A6-3714-F76B-51D3-3E659720E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E4F7DCCA-CE16-EC1E-6044-28F8D0AEC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028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AD51EB1-13CF-0E94-0D39-408E36C6A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30085AA0-00AF-9580-1EE9-8CCB47B4D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F3ECAA4B-299B-85CC-2A2D-FBA8918FE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B90B132C-E34B-D6C9-C433-67B9D6810B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3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AB89CCB-E1A2-0AE3-1AFB-40B55FA298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C786F0DC-3EA5-3179-B8C6-F6D79DFE3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D07DD44-E5B3-D278-C4E8-C41C3ECFC2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938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241415B-5F19-479C-6D61-FE5FA48EEA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413A40D5-74F0-ADAA-22AD-D2FD6960DF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F75DF0AB-62F6-5D5D-C08A-1A55BE541E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78F4D80-B08A-8B83-708B-E29D3D3A6B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6D850F1F-B03C-C5A8-E73A-EB968C360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015B904D-9EFD-D4AC-9549-AE8EFD95D6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5366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48E9929-2314-6B84-0C73-7DAC82DE0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949CB23A-905A-A92E-E51A-6AB4AB0CB04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A0C9643B-8DB9-B4F2-EC2E-E379A48FB4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322394F-A428-4300-6E12-4FC14E9273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40DA347-3AD5-D50C-46F2-E478E2CA37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DB67DF2E-3550-36EF-C770-DFE36CE4F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9045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D440A51-F7B3-2088-DD20-20A8959F7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1AB33CC2-71D7-96A7-7CD5-D3754C1CB1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C397C6-2694-4AD2-A2CB-D47DE231820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9F0B95-DA44-434A-B9E0-50B4948208A3}" type="datetimeFigureOut">
              <a:rPr lang="ru-RU" smtClean="0"/>
              <a:t>27.07.2022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F2A0E4B-A3B4-A7CE-1179-819B849EBA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61A8E041-18AD-EA45-2BEA-056412DA430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AD642-5D5E-418C-9AAF-326594A492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1831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1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microsoft.com/office/2007/relationships/hdphoto" Target="../media/hdphoto1.wdp"/><Relationship Id="rId10" Type="http://schemas.microsoft.com/office/2007/relationships/diagramDrawing" Target="../diagrams/drawing1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90525" y="1037117"/>
            <a:ext cx="11532304" cy="3115783"/>
          </a:xfrm>
        </p:spPr>
        <p:txBody>
          <a:bodyPr>
            <a:normAutofit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БЮДЖЕТА ГОРОДСКОГО ОКРУГА МЫТИЩИ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ПОЛУГОДИЕ 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2022 ГОДА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4850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  <p:pic>
        <p:nvPicPr>
          <p:cNvPr id="9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7489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52828"/>
            <a:ext cx="11146576" cy="984290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ОСНОВНЫЕ ПАРАМЕТРЫ ИСПОЛНЕНИЯ ДОХОДНОЙ ЧАСТИ БЮДЖЕТА ЗА 1 </a:t>
            </a:r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полугодие </a:t>
            </a: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3200" b="1" cap="all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245575411"/>
              </p:ext>
            </p:extLst>
          </p:nvPr>
        </p:nvGraphicFramePr>
        <p:xfrm>
          <a:off x="-107215" y="1543049"/>
          <a:ext cx="12223015" cy="4981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555543343"/>
              </p:ext>
            </p:extLst>
          </p:nvPr>
        </p:nvGraphicFramePr>
        <p:xfrm>
          <a:off x="7343774" y="2790825"/>
          <a:ext cx="5175451" cy="2524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1146575" y="1310066"/>
            <a:ext cx="910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4850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010650" y="3906211"/>
            <a:ext cx="11144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7 091,5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2025394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52829"/>
            <a:ext cx="10913423" cy="984288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АНАЛИЗ ИСПОЛНЕНИЯ ДОХОДНОЙ ЧАСТИ БЮДЖЕТА ЗА 1 </a:t>
            </a:r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полугодие </a:t>
            </a: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2021-2022 </a:t>
            </a:r>
            <a:r>
              <a:rPr lang="ru-RU" sz="2000" b="1" cap="all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г.г</a:t>
            </a:r>
            <a:r>
              <a:rPr lang="ru-RU" sz="20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15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795906241"/>
              </p:ext>
            </p:extLst>
          </p:nvPr>
        </p:nvGraphicFramePr>
        <p:xfrm>
          <a:off x="219075" y="1037116"/>
          <a:ext cx="11829586" cy="52874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1146575" y="1291016"/>
            <a:ext cx="910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Выгнутая вверх стрелка 15"/>
          <p:cNvSpPr/>
          <p:nvPr/>
        </p:nvSpPr>
        <p:spPr>
          <a:xfrm rot="20589400">
            <a:off x="664002" y="2014460"/>
            <a:ext cx="1440160" cy="248822"/>
          </a:xfrm>
          <a:prstGeom prst="curved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8" name="Выгнутая вверх стрелка 17"/>
          <p:cNvSpPr/>
          <p:nvPr/>
        </p:nvSpPr>
        <p:spPr>
          <a:xfrm rot="214031">
            <a:off x="3073826" y="3307382"/>
            <a:ext cx="1440160" cy="248822"/>
          </a:xfrm>
          <a:prstGeom prst="curved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9" name="Выгнутая вверх стрелка 18"/>
          <p:cNvSpPr/>
          <p:nvPr/>
        </p:nvSpPr>
        <p:spPr>
          <a:xfrm rot="21241969">
            <a:off x="5369351" y="4501168"/>
            <a:ext cx="1440160" cy="248822"/>
          </a:xfrm>
          <a:prstGeom prst="curved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0" name="Выгнутая вверх стрелка 19"/>
          <p:cNvSpPr/>
          <p:nvPr/>
        </p:nvSpPr>
        <p:spPr>
          <a:xfrm rot="21241969">
            <a:off x="7702977" y="4585148"/>
            <a:ext cx="1440160" cy="248822"/>
          </a:xfrm>
          <a:prstGeom prst="curved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Выгнутая вверх стрелка 20"/>
          <p:cNvSpPr/>
          <p:nvPr/>
        </p:nvSpPr>
        <p:spPr>
          <a:xfrm rot="21241969">
            <a:off x="10065177" y="4501168"/>
            <a:ext cx="1440160" cy="248822"/>
          </a:xfrm>
          <a:prstGeom prst="curvedDownArrow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0012" y="1590637"/>
            <a:ext cx="1248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+9,3 %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169836" y="2937363"/>
            <a:ext cx="1248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-7,9 %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65361" y="4108469"/>
            <a:ext cx="1248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+8,4 %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0161187" y="4088429"/>
            <a:ext cx="1248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-2,2 %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798987" y="4100158"/>
            <a:ext cx="12481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+24,2 %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4850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</p:spTree>
    <p:extLst>
      <p:ext uri="{BB962C8B-B14F-4D97-AF65-F5344CB8AC3E}">
        <p14:creationId xmlns:p14="http://schemas.microsoft.com/office/powerpoint/2010/main" val="460672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5204"/>
            <a:ext cx="10913423" cy="1031913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ИСПОЛНЕНИЕ РАСХОДНОЙ </a:t>
            </a: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ЧАСТИ БЮДЖЕТА </a:t>
            </a:r>
            <a:b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ГОРОДСКОГО ОКРУГА МЫТИЩИ В 2022 ГОДУ</a:t>
            </a:r>
          </a:p>
        </p:txBody>
      </p:sp>
      <p:pic>
        <p:nvPicPr>
          <p:cNvPr id="15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45886288"/>
              </p:ext>
            </p:extLst>
          </p:nvPr>
        </p:nvGraphicFramePr>
        <p:xfrm>
          <a:off x="0" y="2287020"/>
          <a:ext cx="12314589" cy="39814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4850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</p:spTree>
    <p:extLst>
      <p:ext uri="{BB962C8B-B14F-4D97-AF65-F5344CB8AC3E}">
        <p14:creationId xmlns:p14="http://schemas.microsoft.com/office/powerpoint/2010/main" val="2038140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5231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52830"/>
            <a:ext cx="11146576" cy="1285812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ИСПОЛНЕНИЕ БЮДЖЕТА ГОРОДСКОГО ОКРУГА МЫТИЩИ </a:t>
            </a:r>
            <a:b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ЗА 1 </a:t>
            </a:r>
            <a:r>
              <a:rPr lang="ru-RU" sz="2800" b="1" cap="all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ПОЛУГОДИЕ </a:t>
            </a:r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2022 ГОДА </a:t>
            </a:r>
            <a:b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В РАМКАХ МУНИЦИПАЛЬНЫХ ПРОГРАММ</a:t>
            </a:r>
          </a:p>
        </p:txBody>
      </p:sp>
      <p:pic>
        <p:nvPicPr>
          <p:cNvPr id="15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146575" y="1224341"/>
            <a:ext cx="910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556332"/>
              </p:ext>
            </p:extLst>
          </p:nvPr>
        </p:nvGraphicFramePr>
        <p:xfrm>
          <a:off x="208314" y="1587065"/>
          <a:ext cx="11714514" cy="5204260"/>
        </p:xfrm>
        <a:graphic>
          <a:graphicData uri="http://schemas.openxmlformats.org/drawingml/2006/table">
            <a:tbl>
              <a:tblPr firstRow="1" lastRow="1">
                <a:tableStyleId>{2A488322-F2BA-4B5B-9748-0D474271808F}</a:tableStyleId>
              </a:tblPr>
              <a:tblGrid>
                <a:gridCol w="8275438"/>
                <a:gridCol w="1359155"/>
                <a:gridCol w="1297377"/>
                <a:gridCol w="782544"/>
              </a:tblGrid>
              <a:tr h="26230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Наименование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План на 2022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Исполнено на 01.07.2022 г.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% исполнения</a:t>
                      </a:r>
                      <a:endParaRPr lang="ru-RU" sz="12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solidFill>
                      <a:schemeClr val="accent3"/>
                    </a:solidFill>
                  </a:tcPr>
                </a:tc>
              </a:tr>
              <a:tr h="262301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"Переселение граждан из аварийного жилищного фонда"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62,5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0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"Образование"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7 212,1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3 810,5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3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"Культура"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573,2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291,4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5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"Управление имуществом и муниципальными финансами"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1 772,3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872,9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49,3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15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"Развитие институтов гражданского общества, повышение эффективности местного самоуправления и реализации молодежной политики"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177,6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48,0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65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"Цифровое муниципальное образование"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322,8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148,8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46,1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973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"Спорт"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508,4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229,8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45,2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364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"Развитие и функционирование дорожно-транспортного комплекса"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983,5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406,4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41,3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750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"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Социальная защита населения"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202,7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82,7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850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"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Безопасность и обеспечение безопасности жизнедеятельности населения"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214,2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35,1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50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"Формирование современной комфортной городской среды"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1 367,5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383,5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28,0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3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"Экология и окружающая среда"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33,3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25,8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5122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"Развитие сельского хозяйства"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9,1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23,1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88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"Строительство объектов социальной инфраструктуры"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3 510,8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036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"Предпринимательство"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10,7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1,7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15,9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2967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"Развитие инженерной инфраструктуры и </a:t>
                      </a:r>
                      <a:r>
                        <a:rPr lang="ru-RU" sz="1400" u="none" strike="noStrike" dirty="0" err="1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энергоэффективности</a:t>
                      </a:r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85,0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12,4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14,6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0439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"Архитектура и градостроительство"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10,0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1,3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13,0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191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  "Жилище"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137,0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13,1</a:t>
                      </a:r>
                      <a:endParaRPr lang="ru-RU" sz="1400" b="0" i="0" u="none" strike="noStrike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9,6</a:t>
                      </a:r>
                      <a:endParaRPr lang="ru-RU" sz="14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>
                    <a:lnT w="3175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99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ИТОГО</a:t>
                      </a:r>
                      <a:endParaRPr lang="ru-RU" sz="14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17 134,2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6 989,7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40,8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116" marR="5116" marT="5116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8073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C44B87BB-D4EC-B87A-C8AF-305A4F6DC3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7995" y="2163927"/>
            <a:ext cx="3904005" cy="4694073"/>
          </a:xfrm>
          <a:prstGeom prst="rect">
            <a:avLst/>
          </a:prstGeom>
        </p:spPr>
      </p:pic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xmlns="" id="{301C2F13-D993-106A-5320-C4D8FB01A84B}"/>
              </a:ext>
            </a:extLst>
          </p:cNvPr>
          <p:cNvCxnSpPr>
            <a:cxnSpLocks/>
          </p:cNvCxnSpPr>
          <p:nvPr/>
        </p:nvCxnSpPr>
        <p:spPr>
          <a:xfrm>
            <a:off x="1916723" y="562708"/>
            <a:ext cx="8751277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ДОКУМЕНТЫ\ПУБЛИЧКА\Безымянный2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37" t="28505"/>
          <a:stretch/>
        </p:blipFill>
        <p:spPr bwMode="auto">
          <a:xfrm>
            <a:off x="0" y="-1"/>
            <a:ext cx="1823767" cy="4277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467563F-AF65-DD29-34FF-8EF5EE59F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5204"/>
            <a:ext cx="10913423" cy="1424311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ФАКТИЧЕСКИЕ ПОКАЗАТЕЛИ</a:t>
            </a:r>
            <a:b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ИСТОЧНИКОВ ФИНАНСИРОВАНИЯ БЮДЖЕТА </a:t>
            </a:r>
            <a:b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ГОРОДСКОГО ОКРУГА МЫТИЩИ</a:t>
            </a:r>
          </a:p>
        </p:txBody>
      </p:sp>
      <p:pic>
        <p:nvPicPr>
          <p:cNvPr id="15" name="Picture 2" descr="C:\Документы\БЮДЖЕТ для ГРАЖДАН\_КАРТИНКИ\gerb-mytishinskogo-rayona-mo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81162" y="225813"/>
            <a:ext cx="641667" cy="811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1146575" y="1291016"/>
            <a:ext cx="9108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3809086539"/>
              </p:ext>
            </p:extLst>
          </p:nvPr>
        </p:nvGraphicFramePr>
        <p:xfrm>
          <a:off x="6132256" y="1962150"/>
          <a:ext cx="6059744" cy="4324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906610066"/>
              </p:ext>
            </p:extLst>
          </p:nvPr>
        </p:nvGraphicFramePr>
        <p:xfrm>
          <a:off x="106839" y="1922875"/>
          <a:ext cx="5796379" cy="3819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xmlns="" id="{D36C128B-6493-E4F8-F593-76C96C5B85B0}"/>
              </a:ext>
            </a:extLst>
          </p:cNvPr>
          <p:cNvCxnSpPr>
            <a:cxnSpLocks/>
          </p:cNvCxnSpPr>
          <p:nvPr/>
        </p:nvCxnSpPr>
        <p:spPr>
          <a:xfrm>
            <a:off x="0" y="6424191"/>
            <a:ext cx="8213098" cy="0"/>
          </a:xfrm>
          <a:prstGeom prst="line">
            <a:avLst/>
          </a:prstGeom>
          <a:ln w="38100">
            <a:solidFill>
              <a:srgbClr val="5EC9B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6E9FF980-6B5B-1D29-7060-B27097F2E758}"/>
              </a:ext>
            </a:extLst>
          </p:cNvPr>
          <p:cNvSpPr txBox="1"/>
          <p:nvPr/>
        </p:nvSpPr>
        <p:spPr>
          <a:xfrm>
            <a:off x="4850423" y="6424191"/>
            <a:ext cx="3526606" cy="369332"/>
          </a:xfrm>
          <a:prstGeom prst="rect">
            <a:avLst/>
          </a:prstGeom>
          <a:noFill/>
          <a:ln>
            <a:solidFill>
              <a:srgbClr val="5EC9BA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5ECABA"/>
                </a:solidFill>
                <a:latin typeface="Times New Roman" pitchFamily="18" charset="0"/>
                <a:cs typeface="Times New Roman" pitchFamily="18" charset="0"/>
              </a:rPr>
              <a:t>ГОРОДСКОЙ ОКРУГ МЫТИЩИ</a:t>
            </a:r>
          </a:p>
        </p:txBody>
      </p:sp>
    </p:spTree>
    <p:extLst>
      <p:ext uri="{BB962C8B-B14F-4D97-AF65-F5344CB8AC3E}">
        <p14:creationId xmlns:p14="http://schemas.microsoft.com/office/powerpoint/2010/main" val="14884762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5EA6A4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FFCC66"/>
      </a:accent6>
      <a:hlink>
        <a:srgbClr val="0C0C0C"/>
      </a:hlink>
      <a:folHlink>
        <a:srgbClr val="0C0C0C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337</Words>
  <Application>Microsoft Office PowerPoint</Application>
  <PresentationFormat>Произвольный</PresentationFormat>
  <Paragraphs>122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ИСПОЛНЕНИЕ БЮДЖЕТА ГОРОДСКОГО ОКРУГА МЫТИЩИ  ЗА 1 ПОЛУГОДИЕ 2022 ГОДА</vt:lpstr>
      <vt:lpstr>ОСНОВНЫЕ ПАРАМЕТРЫ ИСПОЛНЕНИЯ ДОХОДНОЙ ЧАСТИ БЮДЖЕТА ЗА 1 полугодие 2022 ГОДА</vt:lpstr>
      <vt:lpstr>АНАЛИЗ ИСПОЛНЕНИЯ ДОХОДНОЙ ЧАСТИ БЮДЖЕТА ЗА 1 полугодие 2021-2022 г.г.</vt:lpstr>
      <vt:lpstr>ИСПОЛНЕНИЕ РАСХОДНОЙ ЧАСТИ БЮДЖЕТА  ГОРОДСКОГО ОКРУГА МЫТИЩИ В 2022 ГОДУ</vt:lpstr>
      <vt:lpstr>ИСПОЛНЕНИЕ БЮДЖЕТА ГОРОДСКОГО ОКРУГА МЫТИЩИ  ЗА 1 ПОЛУГОДИЕ 2022 ГОДА  В РАМКАХ МУНИЦИПАЛЬНЫХ ПРОГРАММ</vt:lpstr>
      <vt:lpstr>ФАКТИЧЕСКИЕ ПОКАЗАТЕЛИ ИСТОЧНИКОВ ФИНАНСИРОВАНИЯ БЮДЖЕТА  ГОРОДСКОГО ОКРУГА МЫТИЩИ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Портянова</cp:lastModifiedBy>
  <cp:revision>54</cp:revision>
  <cp:lastPrinted>2022-07-27T09:31:41Z</cp:lastPrinted>
  <dcterms:created xsi:type="dcterms:W3CDTF">2022-06-22T12:55:48Z</dcterms:created>
  <dcterms:modified xsi:type="dcterms:W3CDTF">2022-07-27T09:32:42Z</dcterms:modified>
</cp:coreProperties>
</file>